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258646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564BB2-E514-47B7-9F4B-D1CC0202DFD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49972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293877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58612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38913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33591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227832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60433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89106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422903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77789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564BB2-E514-47B7-9F4B-D1CC0202DFD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100427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564BB2-E514-47B7-9F4B-D1CC0202DFDF}" type="datetimeFigureOut">
              <a:rPr lang="en-GB" smtClean="0"/>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4352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418248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320298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A3564BB2-E514-47B7-9F4B-D1CC0202DFDF}" type="datetimeFigureOut">
              <a:rPr lang="en-GB" smtClean="0"/>
              <a:t>19/05/2020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94963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564BB2-E514-47B7-9F4B-D1CC0202DFDF}" type="datetimeFigureOut">
              <a:rPr lang="en-GB" smtClean="0"/>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3069EB-DC8F-487D-9FDD-D5262F306776}" type="slidenum">
              <a:rPr lang="en-GB" smtClean="0"/>
              <a:t>‹#›</a:t>
            </a:fld>
            <a:endParaRPr lang="en-GB"/>
          </a:p>
        </p:txBody>
      </p:sp>
    </p:spTree>
    <p:extLst>
      <p:ext uri="{BB962C8B-B14F-4D97-AF65-F5344CB8AC3E}">
        <p14:creationId xmlns:p14="http://schemas.microsoft.com/office/powerpoint/2010/main" val="242935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564BB2-E514-47B7-9F4B-D1CC0202DFDF}" type="datetimeFigureOut">
              <a:rPr lang="en-GB" smtClean="0"/>
              <a:t>19/05/2020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3069EB-DC8F-487D-9FDD-D5262F306776}" type="slidenum">
              <a:rPr lang="en-GB" smtClean="0"/>
              <a:t>‹#›</a:t>
            </a:fld>
            <a:endParaRPr lang="en-GB"/>
          </a:p>
        </p:txBody>
      </p:sp>
    </p:spTree>
    <p:extLst>
      <p:ext uri="{BB962C8B-B14F-4D97-AF65-F5344CB8AC3E}">
        <p14:creationId xmlns:p14="http://schemas.microsoft.com/office/powerpoint/2010/main" val="58103783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Australia</a:t>
            </a:r>
            <a:endParaRPr lang="en-GB" dirty="0"/>
          </a:p>
        </p:txBody>
      </p:sp>
      <p:sp>
        <p:nvSpPr>
          <p:cNvPr id="3" name="Subtitle 2"/>
          <p:cNvSpPr>
            <a:spLocks noGrp="1"/>
          </p:cNvSpPr>
          <p:nvPr>
            <p:ph type="subTitle" idx="1"/>
          </p:nvPr>
        </p:nvSpPr>
        <p:spPr/>
        <p:txBody>
          <a:bodyPr/>
          <a:lstStyle/>
          <a:p>
            <a:r>
              <a:rPr lang="en-GB" dirty="0" smtClean="0"/>
              <a:t>By Alex</a:t>
            </a:r>
            <a:endParaRPr lang="en-GB" dirty="0"/>
          </a:p>
        </p:txBody>
      </p:sp>
    </p:spTree>
    <p:extLst>
      <p:ext uri="{BB962C8B-B14F-4D97-AF65-F5344CB8AC3E}">
        <p14:creationId xmlns:p14="http://schemas.microsoft.com/office/powerpoint/2010/main" val="291998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smtClean="0"/>
              <a:t>Thylacine</a:t>
            </a:r>
            <a:endParaRPr lang="en-GB" dirty="0"/>
          </a:p>
        </p:txBody>
      </p:sp>
      <p:sp>
        <p:nvSpPr>
          <p:cNvPr id="3" name="Content Placeholder 2"/>
          <p:cNvSpPr>
            <a:spLocks noGrp="1"/>
          </p:cNvSpPr>
          <p:nvPr>
            <p:ph idx="1"/>
          </p:nvPr>
        </p:nvSpPr>
        <p:spPr>
          <a:xfrm>
            <a:off x="0" y="1545021"/>
            <a:ext cx="12192000" cy="2837794"/>
          </a:xfrm>
        </p:spPr>
        <p:txBody>
          <a:bodyPr>
            <a:normAutofit/>
          </a:bodyPr>
          <a:lstStyle/>
          <a:p>
            <a:pPr marL="0" indent="0">
              <a:buNone/>
            </a:pPr>
            <a:r>
              <a:rPr lang="en-GB" dirty="0"/>
              <a:t>The </a:t>
            </a:r>
            <a:r>
              <a:rPr lang="en-GB" dirty="0" err="1" smtClean="0"/>
              <a:t>thylacine</a:t>
            </a:r>
            <a:r>
              <a:rPr lang="en-GB" dirty="0"/>
              <a:t> </a:t>
            </a:r>
            <a:r>
              <a:rPr lang="en-GB" dirty="0" smtClean="0"/>
              <a:t>is </a:t>
            </a:r>
            <a:r>
              <a:rPr lang="en-GB" dirty="0"/>
              <a:t>a large carnivorous marsupial now believed to be extinct. It was the only member of the family </a:t>
            </a:r>
            <a:r>
              <a:rPr lang="en-GB" dirty="0" err="1"/>
              <a:t>Thylacinidae</a:t>
            </a:r>
            <a:r>
              <a:rPr lang="en-GB" dirty="0"/>
              <a:t> to survive into modern times. It is also known as the Tasmanian Tiger or Tasmanian Wolf</a:t>
            </a:r>
            <a:r>
              <a:rPr lang="en-GB" dirty="0" smtClean="0"/>
              <a:t>.</a:t>
            </a:r>
          </a:p>
          <a:p>
            <a:pPr marL="0" indent="0">
              <a:buNone/>
            </a:pPr>
            <a:r>
              <a:rPr lang="en-GB" dirty="0" smtClean="0"/>
              <a:t> </a:t>
            </a:r>
            <a:r>
              <a:rPr lang="en-GB" dirty="0"/>
              <a:t>The </a:t>
            </a:r>
            <a:r>
              <a:rPr lang="en-GB" dirty="0" smtClean="0"/>
              <a:t>Tasmanian </a:t>
            </a:r>
            <a:r>
              <a:rPr lang="en-GB" b="1" dirty="0" smtClean="0">
                <a:latin typeface="+mn-lt"/>
              </a:rPr>
              <a:t>tiger</a:t>
            </a:r>
            <a:r>
              <a:rPr lang="en-GB" dirty="0">
                <a:latin typeface="+mn-lt"/>
              </a:rPr>
              <a:t> </a:t>
            </a:r>
            <a:r>
              <a:rPr lang="en-GB" dirty="0"/>
              <a:t>is thought to have been the closest relative to the </a:t>
            </a:r>
            <a:r>
              <a:rPr lang="en-GB" dirty="0" err="1" smtClean="0"/>
              <a:t>tasmainian</a:t>
            </a:r>
            <a:r>
              <a:rPr lang="en-GB" dirty="0"/>
              <a:t> </a:t>
            </a:r>
            <a:r>
              <a:rPr lang="en-GB" dirty="0" err="1" smtClean="0"/>
              <a:t>Devil.These</a:t>
            </a:r>
            <a:r>
              <a:rPr lang="en-GB" dirty="0" smtClean="0"/>
              <a:t> </a:t>
            </a:r>
            <a:r>
              <a:rPr lang="en-GB" dirty="0"/>
              <a:t>creatures were very shy and avoided humans so were not </a:t>
            </a:r>
            <a:r>
              <a:rPr lang="en-GB" b="1" dirty="0"/>
              <a:t>dangerous</a:t>
            </a:r>
            <a:r>
              <a:rPr lang="en-GB" dirty="0"/>
              <a:t> to us. Their extinction was due to hunting by </a:t>
            </a:r>
            <a:r>
              <a:rPr lang="en-GB" dirty="0" smtClean="0"/>
              <a:t>humans. </a:t>
            </a:r>
          </a:p>
          <a:p>
            <a:pPr marL="0" indent="0">
              <a:buNone/>
            </a:pPr>
            <a:r>
              <a:rPr lang="en-GB" dirty="0" smtClean="0"/>
              <a:t>The </a:t>
            </a:r>
            <a:r>
              <a:rPr lang="en-GB" dirty="0"/>
              <a:t>so-called tiger, or </a:t>
            </a:r>
            <a:r>
              <a:rPr lang="en-GB" dirty="0" err="1"/>
              <a:t>thylacine</a:t>
            </a:r>
            <a:r>
              <a:rPr lang="en-GB" dirty="0"/>
              <a:t>, became </a:t>
            </a:r>
            <a:r>
              <a:rPr lang="en-GB" b="1" dirty="0"/>
              <a:t>extinct</a:t>
            </a:r>
            <a:r>
              <a:rPr lang="en-GB" dirty="0"/>
              <a:t> from the mainland about 3,000 years ago but survived in the island state of </a:t>
            </a:r>
            <a:r>
              <a:rPr lang="en-GB" b="1" dirty="0"/>
              <a:t>Tasmania</a:t>
            </a:r>
            <a:r>
              <a:rPr lang="en-GB" dirty="0"/>
              <a:t> before the last creature died at Hobart zoo in 1936</a:t>
            </a:r>
            <a:r>
              <a:rPr lang="en-GB" dirty="0" smtClean="0"/>
              <a:t>.</a:t>
            </a:r>
            <a:endParaRPr lang="en-GB" dirty="0"/>
          </a:p>
        </p:txBody>
      </p:sp>
      <p:pic>
        <p:nvPicPr>
          <p:cNvPr id="4" name="Picture 3"/>
          <p:cNvPicPr>
            <a:picLocks noChangeAspect="1"/>
          </p:cNvPicPr>
          <p:nvPr/>
        </p:nvPicPr>
        <p:blipFill>
          <a:blip r:embed="rId2"/>
          <a:stretch>
            <a:fillRect/>
          </a:stretch>
        </p:blipFill>
        <p:spPr>
          <a:xfrm>
            <a:off x="8299662" y="4382815"/>
            <a:ext cx="3892338" cy="2475185"/>
          </a:xfrm>
          <a:prstGeom prst="rect">
            <a:avLst/>
          </a:prstGeom>
        </p:spPr>
      </p:pic>
    </p:spTree>
    <p:extLst>
      <p:ext uri="{BB962C8B-B14F-4D97-AF65-F5344CB8AC3E}">
        <p14:creationId xmlns:p14="http://schemas.microsoft.com/office/powerpoint/2010/main" val="1965607768"/>
      </p:ext>
    </p:extLst>
  </p:cSld>
  <p:clrMapOvr>
    <a:masterClrMapping/>
  </p:clrMapOvr>
  <mc:AlternateContent xmlns:mc="http://schemas.openxmlformats.org/markup-compatibility/2006" xmlns:p14="http://schemas.microsoft.com/office/powerpoint/2010/main">
    <mc:Choice Requires="p14">
      <p:transition spd="slow" p14:dur="3900">
        <p14:glitter dir="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6600" dirty="0" err="1" smtClean="0"/>
              <a:t>Savanna</a:t>
            </a:r>
            <a:endParaRPr lang="en-GB" sz="6600" dirty="0"/>
          </a:p>
        </p:txBody>
      </p:sp>
      <p:sp>
        <p:nvSpPr>
          <p:cNvPr id="3" name="Content Placeholder 2"/>
          <p:cNvSpPr>
            <a:spLocks noGrp="1"/>
          </p:cNvSpPr>
          <p:nvPr>
            <p:ph idx="1"/>
          </p:nvPr>
        </p:nvSpPr>
        <p:spPr>
          <a:xfrm>
            <a:off x="-253018" y="1440726"/>
            <a:ext cx="8030673" cy="5417274"/>
          </a:xfrm>
        </p:spPr>
        <p:txBody>
          <a:bodyPr>
            <a:normAutofit/>
          </a:bodyPr>
          <a:lstStyle/>
          <a:p>
            <a:r>
              <a:rPr lang="en-GB" b="1" dirty="0" smtClean="0"/>
              <a:t>Australia’s</a:t>
            </a:r>
            <a:r>
              <a:rPr lang="en-GB" dirty="0"/>
              <a:t> tropical </a:t>
            </a:r>
            <a:r>
              <a:rPr lang="en-GB" b="1" dirty="0" err="1"/>
              <a:t>savanna</a:t>
            </a:r>
            <a:r>
              <a:rPr lang="en-GB" dirty="0"/>
              <a:t> is spread over the top of </a:t>
            </a:r>
            <a:r>
              <a:rPr lang="en-GB" b="1" dirty="0"/>
              <a:t>Australia</a:t>
            </a:r>
            <a:r>
              <a:rPr lang="en-GB" dirty="0"/>
              <a:t>. It covers the northern section of Western </a:t>
            </a:r>
            <a:r>
              <a:rPr lang="en-GB" b="1" dirty="0"/>
              <a:t>Australia</a:t>
            </a:r>
            <a:r>
              <a:rPr lang="en-GB" dirty="0"/>
              <a:t>, the Northern Territory and Queensland. ... There are also tropical </a:t>
            </a:r>
            <a:r>
              <a:rPr lang="en-GB" b="1" dirty="0" err="1"/>
              <a:t>savannas</a:t>
            </a:r>
            <a:r>
              <a:rPr lang="en-GB" dirty="0"/>
              <a:t> in Africa, Asia and South America. They all have tropical climates similar to that found </a:t>
            </a:r>
            <a:r>
              <a:rPr lang="en-GB" b="1" dirty="0"/>
              <a:t>Australia's</a:t>
            </a:r>
            <a:r>
              <a:rPr lang="en-GB" dirty="0"/>
              <a:t> </a:t>
            </a:r>
            <a:r>
              <a:rPr lang="en-GB" dirty="0" smtClean="0"/>
              <a:t>tropic.</a:t>
            </a:r>
          </a:p>
          <a:p>
            <a:r>
              <a:rPr lang="en-GB" dirty="0" smtClean="0"/>
              <a:t>There </a:t>
            </a:r>
            <a:r>
              <a:rPr lang="en-GB" dirty="0"/>
              <a:t>are two main kinds of grasslands: tropical and temperate. Examples of </a:t>
            </a:r>
            <a:r>
              <a:rPr lang="en-GB" b="1" dirty="0"/>
              <a:t>temperate grasslands</a:t>
            </a:r>
            <a:r>
              <a:rPr lang="en-GB" dirty="0"/>
              <a:t> include Eurasian steppes, North American prairies, and Argentine </a:t>
            </a:r>
            <a:r>
              <a:rPr lang="en-GB" b="1" dirty="0"/>
              <a:t>pampas</a:t>
            </a:r>
            <a:r>
              <a:rPr lang="en-GB" dirty="0"/>
              <a:t>. Tropical grasslands include the hot </a:t>
            </a:r>
            <a:r>
              <a:rPr lang="en-GB" dirty="0" err="1"/>
              <a:t>savannas</a:t>
            </a:r>
            <a:r>
              <a:rPr lang="en-GB" dirty="0"/>
              <a:t> of sub-Saharan Africa and </a:t>
            </a:r>
            <a:r>
              <a:rPr lang="en-GB" dirty="0" smtClean="0"/>
              <a:t>northern Australia.</a:t>
            </a:r>
            <a:endParaRPr lang="en-GB" dirty="0"/>
          </a:p>
        </p:txBody>
      </p:sp>
      <p:pic>
        <p:nvPicPr>
          <p:cNvPr id="4" name="Picture 3"/>
          <p:cNvPicPr>
            <a:picLocks noChangeAspect="1"/>
          </p:cNvPicPr>
          <p:nvPr/>
        </p:nvPicPr>
        <p:blipFill>
          <a:blip r:embed="rId2"/>
          <a:stretch>
            <a:fillRect/>
          </a:stretch>
        </p:blipFill>
        <p:spPr>
          <a:xfrm>
            <a:off x="7777655" y="3861995"/>
            <a:ext cx="4414345" cy="2996005"/>
          </a:xfrm>
          <a:prstGeom prst="rect">
            <a:avLst/>
          </a:prstGeom>
        </p:spPr>
      </p:pic>
      <p:sp>
        <p:nvSpPr>
          <p:cNvPr id="5" name="Rectangle 4"/>
          <p:cNvSpPr/>
          <p:nvPr/>
        </p:nvSpPr>
        <p:spPr>
          <a:xfrm>
            <a:off x="150607" y="5114224"/>
            <a:ext cx="7368988" cy="1631216"/>
          </a:xfrm>
          <a:prstGeom prst="rect">
            <a:avLst/>
          </a:prstGeom>
        </p:spPr>
        <p:txBody>
          <a:bodyPr wrap="square">
            <a:spAutoFit/>
          </a:bodyPr>
          <a:lstStyle/>
          <a:p>
            <a:r>
              <a:rPr lang="en-GB" sz="2000" b="0" i="0" dirty="0" smtClean="0">
                <a:effectLst/>
                <a:latin typeface="+mj-lt"/>
              </a:rPr>
              <a:t>A </a:t>
            </a:r>
            <a:r>
              <a:rPr lang="en-GB" sz="2000" b="1" i="0" dirty="0" err="1" smtClean="0">
                <a:effectLst/>
                <a:latin typeface="+mj-lt"/>
              </a:rPr>
              <a:t>savanna</a:t>
            </a:r>
            <a:r>
              <a:rPr lang="en-GB" sz="2000" b="0" i="0" dirty="0" smtClean="0">
                <a:effectLst/>
                <a:latin typeface="+mj-lt"/>
              </a:rPr>
              <a:t> is a rolling grassland scattered with shrubs and isolated trees, which can be found between a tropical rainforest and </a:t>
            </a:r>
            <a:r>
              <a:rPr lang="en-GB" sz="2000" b="1" i="0" dirty="0" smtClean="0">
                <a:effectLst/>
                <a:latin typeface="+mj-lt"/>
              </a:rPr>
              <a:t>desert</a:t>
            </a:r>
            <a:r>
              <a:rPr lang="en-GB" sz="2000" b="0" i="0" dirty="0" smtClean="0">
                <a:effectLst/>
                <a:latin typeface="+mj-lt"/>
              </a:rPr>
              <a:t> biome. Not enough rain falls on a </a:t>
            </a:r>
            <a:r>
              <a:rPr lang="en-GB" sz="2000" b="1" i="0" dirty="0" err="1" smtClean="0">
                <a:effectLst/>
                <a:latin typeface="+mj-lt"/>
              </a:rPr>
              <a:t>savanna</a:t>
            </a:r>
            <a:r>
              <a:rPr lang="en-GB" sz="2000" b="0" i="0" dirty="0" smtClean="0">
                <a:effectLst/>
                <a:latin typeface="+mj-lt"/>
              </a:rPr>
              <a:t> to support forests. </a:t>
            </a:r>
            <a:r>
              <a:rPr lang="en-GB" sz="2000" b="1" i="0" dirty="0" err="1" smtClean="0">
                <a:effectLst/>
                <a:latin typeface="+mj-lt"/>
              </a:rPr>
              <a:t>Savannas</a:t>
            </a:r>
            <a:r>
              <a:rPr lang="en-GB" sz="2000" b="0" i="0" dirty="0" smtClean="0">
                <a:effectLst/>
                <a:latin typeface="+mj-lt"/>
              </a:rPr>
              <a:t> are also known as tropical grasslands.</a:t>
            </a:r>
            <a:endParaRPr lang="en-GB" sz="2000" dirty="0">
              <a:latin typeface="+mj-lt"/>
            </a:endParaRPr>
          </a:p>
        </p:txBody>
      </p:sp>
    </p:spTree>
    <p:extLst>
      <p:ext uri="{BB962C8B-B14F-4D97-AF65-F5344CB8AC3E}">
        <p14:creationId xmlns:p14="http://schemas.microsoft.com/office/powerpoint/2010/main" val="10547023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Australia flag</a:t>
            </a:r>
            <a:endParaRPr lang="en-GB" dirty="0"/>
          </a:p>
        </p:txBody>
      </p:sp>
      <p:sp>
        <p:nvSpPr>
          <p:cNvPr id="3" name="Content Placeholder 2"/>
          <p:cNvSpPr>
            <a:spLocks noGrp="1"/>
          </p:cNvSpPr>
          <p:nvPr>
            <p:ph idx="1"/>
          </p:nvPr>
        </p:nvSpPr>
        <p:spPr>
          <a:xfrm>
            <a:off x="0" y="1919804"/>
            <a:ext cx="8216640" cy="4780255"/>
          </a:xfrm>
        </p:spPr>
        <p:txBody>
          <a:bodyPr/>
          <a:lstStyle/>
          <a:p>
            <a:r>
              <a:rPr lang="en-GB" dirty="0" smtClean="0"/>
              <a:t>The</a:t>
            </a:r>
            <a:r>
              <a:rPr lang="en-GB" dirty="0"/>
              <a:t> </a:t>
            </a:r>
            <a:r>
              <a:rPr lang="en-GB" b="1" dirty="0"/>
              <a:t>flag</a:t>
            </a:r>
            <a:r>
              <a:rPr lang="en-GB" dirty="0"/>
              <a:t> has three elements on a blue background: the Union Jack, the Commonwealth Star and the Southern Cross. The Union Jack in the upper left corner represents the history of British settlement. ... It has seven points representing the unity of the six states and the territories of the Commonwealth of </a:t>
            </a:r>
            <a:r>
              <a:rPr lang="en-GB" b="1" dirty="0"/>
              <a:t>Australia</a:t>
            </a:r>
            <a:r>
              <a:rPr lang="en-GB" dirty="0"/>
              <a:t>.</a:t>
            </a:r>
          </a:p>
        </p:txBody>
      </p:sp>
      <p:pic>
        <p:nvPicPr>
          <p:cNvPr id="1026" name="Picture 2" descr="Australia Flag Free Stock Photo - Public Domain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640" y="4207759"/>
            <a:ext cx="3975360" cy="26502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231" y="4024873"/>
            <a:ext cx="7931317" cy="2246769"/>
          </a:xfrm>
          <a:prstGeom prst="rect">
            <a:avLst/>
          </a:prstGeom>
        </p:spPr>
        <p:txBody>
          <a:bodyPr wrap="square">
            <a:spAutoFit/>
          </a:bodyPr>
          <a:lstStyle/>
          <a:p>
            <a:pPr lvl="1"/>
            <a:r>
              <a:rPr lang="en-GB" sz="2000" b="0" i="0" dirty="0" smtClean="0">
                <a:effectLst/>
                <a:latin typeface="arial" panose="020B0604020202020204" pitchFamily="34" charset="0"/>
              </a:rPr>
              <a:t>The </a:t>
            </a:r>
            <a:r>
              <a:rPr lang="en-GB" sz="2000" b="1" i="0" dirty="0" smtClean="0">
                <a:effectLst/>
                <a:latin typeface="arial" panose="020B0604020202020204" pitchFamily="34" charset="0"/>
              </a:rPr>
              <a:t>Australian Flag</a:t>
            </a:r>
            <a:r>
              <a:rPr lang="en-GB" sz="2000" b="0" i="0" dirty="0" smtClean="0">
                <a:effectLst/>
                <a:latin typeface="arial" panose="020B0604020202020204" pitchFamily="34" charset="0"/>
              </a:rPr>
              <a:t> is a defaced British Blue Ensign: It has </a:t>
            </a:r>
            <a:r>
              <a:rPr lang="en-GB" sz="2000" b="1" dirty="0" smtClean="0">
                <a:latin typeface="arial" panose="020B0604020202020204" pitchFamily="34" charset="0"/>
              </a:rPr>
              <a:t>5</a:t>
            </a:r>
            <a:r>
              <a:rPr lang="en-GB" sz="2000" b="1" i="0" dirty="0" smtClean="0">
                <a:effectLst/>
                <a:latin typeface="arial" panose="020B0604020202020204" pitchFamily="34" charset="0"/>
              </a:rPr>
              <a:t> stars</a:t>
            </a:r>
            <a:r>
              <a:rPr lang="en-GB" sz="2000" b="0" i="0" dirty="0" smtClean="0">
                <a:effectLst/>
                <a:latin typeface="arial" panose="020B0604020202020204" pitchFamily="34" charset="0"/>
              </a:rPr>
              <a:t> which </a:t>
            </a:r>
            <a:r>
              <a:rPr lang="en-GB" sz="2000" b="1" i="0" dirty="0" smtClean="0">
                <a:effectLst/>
                <a:latin typeface="arial" panose="020B0604020202020204" pitchFamily="34" charset="0"/>
              </a:rPr>
              <a:t>represent</a:t>
            </a:r>
            <a:r>
              <a:rPr lang="en-GB" sz="2000" b="0" i="0" dirty="0" smtClean="0">
                <a:effectLst/>
                <a:latin typeface="arial" panose="020B0604020202020204" pitchFamily="34" charset="0"/>
              </a:rPr>
              <a:t> the Southern Cross and in the 1901 version the number of sides in each </a:t>
            </a:r>
            <a:r>
              <a:rPr lang="en-GB" sz="2000" b="1" i="0" dirty="0" smtClean="0">
                <a:effectLst/>
                <a:latin typeface="arial" panose="020B0604020202020204" pitchFamily="34" charset="0"/>
              </a:rPr>
              <a:t>star represented</a:t>
            </a:r>
            <a:r>
              <a:rPr lang="en-GB" sz="2000" b="0" i="0" dirty="0" smtClean="0">
                <a:effectLst/>
                <a:latin typeface="arial" panose="020B0604020202020204" pitchFamily="34" charset="0"/>
              </a:rPr>
              <a:t> the relative brightness of each </a:t>
            </a:r>
            <a:r>
              <a:rPr lang="en-GB" sz="2000" b="1" i="0" dirty="0" smtClean="0">
                <a:effectLst/>
                <a:latin typeface="arial" panose="020B0604020202020204" pitchFamily="34" charset="0"/>
              </a:rPr>
              <a:t>star</a:t>
            </a:r>
            <a:r>
              <a:rPr lang="en-GB" sz="2000" b="0" i="0" dirty="0" smtClean="0">
                <a:effectLst/>
                <a:latin typeface="arial" panose="020B0604020202020204" pitchFamily="34" charset="0"/>
              </a:rPr>
              <a:t>. </a:t>
            </a:r>
          </a:p>
          <a:p>
            <a:pPr lvl="1"/>
            <a:endParaRPr lang="en-GB" sz="2000" dirty="0">
              <a:latin typeface="arial" panose="020B0604020202020204" pitchFamily="34" charset="0"/>
            </a:endParaRPr>
          </a:p>
          <a:p>
            <a:pPr lvl="1"/>
            <a:r>
              <a:rPr lang="en-GB" sz="2000" b="0" i="0" dirty="0" smtClean="0">
                <a:effectLst/>
                <a:latin typeface="arial" panose="020B0604020202020204" pitchFamily="34" charset="0"/>
              </a:rPr>
              <a:t>There is also an additional </a:t>
            </a:r>
            <a:r>
              <a:rPr lang="en-GB" sz="2000" b="1" i="0" dirty="0" smtClean="0">
                <a:effectLst/>
                <a:latin typeface="arial" panose="020B0604020202020204" pitchFamily="34" charset="0"/>
              </a:rPr>
              <a:t>Star</a:t>
            </a:r>
            <a:r>
              <a:rPr lang="en-GB" sz="2000" b="0" i="0" dirty="0" smtClean="0">
                <a:effectLst/>
                <a:latin typeface="arial" panose="020B0604020202020204" pitchFamily="34" charset="0"/>
              </a:rPr>
              <a:t> known as the Commonwealth or Federation </a:t>
            </a:r>
            <a:r>
              <a:rPr lang="en-GB" sz="2000" b="1" i="0" dirty="0" smtClean="0">
                <a:effectLst/>
                <a:latin typeface="arial" panose="020B0604020202020204" pitchFamily="34" charset="0"/>
              </a:rPr>
              <a:t>Star.</a:t>
            </a:r>
            <a:endParaRPr lang="en-GB" sz="2000" dirty="0"/>
          </a:p>
        </p:txBody>
      </p:sp>
    </p:spTree>
    <p:extLst>
      <p:ext uri="{BB962C8B-B14F-4D97-AF65-F5344CB8AC3E}">
        <p14:creationId xmlns:p14="http://schemas.microsoft.com/office/powerpoint/2010/main" val="28349324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307</TotalTime>
  <Words>12</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vt:lpstr>
      <vt:lpstr>Century Gothic</vt:lpstr>
      <vt:lpstr>Wingdings 3</vt:lpstr>
      <vt:lpstr>Ion</vt:lpstr>
      <vt:lpstr>Australia</vt:lpstr>
      <vt:lpstr>Thylacine</vt:lpstr>
      <vt:lpstr>Savanna</vt:lpstr>
      <vt:lpstr>Australia flag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Kate Whitaker</dc:creator>
  <cp:lastModifiedBy>User</cp:lastModifiedBy>
  <cp:revision>6</cp:revision>
  <dcterms:created xsi:type="dcterms:W3CDTF">2020-05-14T11:17:34Z</dcterms:created>
  <dcterms:modified xsi:type="dcterms:W3CDTF">2020-05-19T11:28:08Z</dcterms:modified>
</cp:coreProperties>
</file>